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" charset="1" panose="00000500000000000000"/>
      <p:regular r:id="rId17"/>
    </p:embeddedFont>
    <p:embeddedFont>
      <p:font typeface="Open Sans Bold" charset="1" panose="00000000000000000000"/>
      <p:regular r:id="rId18"/>
    </p:embeddedFont>
    <p:embeddedFont>
      <p:font typeface="Open Sans" charset="1" panose="00000000000000000000"/>
      <p:regular r:id="rId19"/>
    </p:embeddedFont>
    <p:embeddedFont>
      <p:font typeface="Poppins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jpeg" Type="http://schemas.openxmlformats.org/officeDocument/2006/relationships/image"/><Relationship Id="rId5" Target="../media/image23.jpe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jpeg" Type="http://schemas.openxmlformats.org/officeDocument/2006/relationships/image"/><Relationship Id="rId7" Target="../media/image9.jpe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jpe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8.png" Type="http://schemas.openxmlformats.org/officeDocument/2006/relationships/image"/><Relationship Id="rId7" Target="../media/image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97840" y="4575175"/>
            <a:ext cx="13492320" cy="95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SHUFFLE SOCIETY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96234" y="2148403"/>
            <a:ext cx="8295532" cy="2579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65"/>
              </a:lnSpc>
              <a:spcBef>
                <a:spcPct val="0"/>
              </a:spcBef>
            </a:pPr>
            <a:r>
              <a:rPr lang="en-US" sz="143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Moosic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28310" y="9061450"/>
            <a:ext cx="9210097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Hetty Nour Ali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583680" y="462990"/>
            <a:ext cx="309455" cy="178921"/>
          </a:xfrm>
          <a:custGeom>
            <a:avLst/>
            <a:gdLst/>
            <a:ahLst/>
            <a:cxnLst/>
            <a:rect r="r" b="b" t="t" l="l"/>
            <a:pathLst>
              <a:path h="178921" w="309455">
                <a:moveTo>
                  <a:pt x="0" y="0"/>
                </a:moveTo>
                <a:lnTo>
                  <a:pt x="309455" y="0"/>
                </a:lnTo>
                <a:lnTo>
                  <a:pt x="309455" y="178920"/>
                </a:lnTo>
                <a:lnTo>
                  <a:pt x="0" y="178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13863" y="5526405"/>
            <a:ext cx="2225727" cy="666654"/>
          </a:xfrm>
          <a:custGeom>
            <a:avLst/>
            <a:gdLst/>
            <a:ahLst/>
            <a:cxnLst/>
            <a:rect r="r" b="b" t="t" l="l"/>
            <a:pathLst>
              <a:path h="666654" w="2225727">
                <a:moveTo>
                  <a:pt x="0" y="0"/>
                </a:moveTo>
                <a:lnTo>
                  <a:pt x="2225727" y="0"/>
                </a:lnTo>
                <a:lnTo>
                  <a:pt x="2225727" y="666654"/>
                </a:lnTo>
                <a:lnTo>
                  <a:pt x="0" y="6666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000"/>
            </a:blip>
            <a:stretch>
              <a:fillRect l="-1195" t="-47047" r="-1195" b="-45243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107" y="3882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3940"/>
            <a:ext cx="155028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Moosic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138169" y="9603638"/>
            <a:ext cx="155028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10</a:t>
            </a:r>
          </a:p>
        </p:txBody>
      </p:sp>
      <p:sp>
        <p:nvSpPr>
          <p:cNvPr name="AutoShape 5" id="5"/>
          <p:cNvSpPr/>
          <p:nvPr/>
        </p:nvSpPr>
        <p:spPr>
          <a:xfrm>
            <a:off x="17650355" y="8578878"/>
            <a:ext cx="0" cy="73657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1770906"/>
            <a:ext cx="8360601" cy="6917310"/>
            <a:chOff x="0" y="0"/>
            <a:chExt cx="11147468" cy="922308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9711" t="0" r="9711" b="0"/>
            <a:stretch>
              <a:fillRect/>
            </a:stretch>
          </p:blipFill>
          <p:spPr>
            <a:xfrm flipH="false" flipV="false">
              <a:off x="0" y="0"/>
              <a:ext cx="11147468" cy="9223080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0643346" y="1723281"/>
            <a:ext cx="3914081" cy="831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1"/>
              </a:lnSpc>
            </a:pPr>
            <a:r>
              <a:rPr lang="en-US" sz="5199">
                <a:solidFill>
                  <a:srgbClr val="C6C6C6"/>
                </a:solidFill>
                <a:latin typeface="Poppins"/>
                <a:ea typeface="Poppins"/>
                <a:cs typeface="Poppins"/>
                <a:sym typeface="Poppins"/>
              </a:rPr>
              <a:t>NEXT STEPS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34480" y="3378487"/>
            <a:ext cx="6090964" cy="437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7" indent="-226693" lvl="1">
              <a:lnSpc>
                <a:spcPts val="3863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Expand data sources: Include user behavior, context, and social trends.</a:t>
            </a:r>
          </a:p>
          <a:p>
            <a:pPr algn="l" marL="453387" indent="-226693" lvl="1">
              <a:lnSpc>
                <a:spcPts val="5249"/>
              </a:lnSpc>
              <a:buFont typeface="Arial"/>
              <a:buChar char="•"/>
            </a:pP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Optimize clustering: Fine-tune current algorithms and explore hybrid models.</a:t>
            </a:r>
          </a:p>
          <a:p>
            <a:pPr algn="l" marL="453387" indent="-226693" lvl="1">
              <a:lnSpc>
                <a:spcPts val="3863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Leverage feedback loops: Integrate user interactions to enhance playlist relevance.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7583680" y="462990"/>
            <a:ext cx="309455" cy="178921"/>
          </a:xfrm>
          <a:custGeom>
            <a:avLst/>
            <a:gdLst/>
            <a:ahLst/>
            <a:cxnLst/>
            <a:rect r="r" b="b" t="t" l="l"/>
            <a:pathLst>
              <a:path h="178921" w="309455">
                <a:moveTo>
                  <a:pt x="0" y="0"/>
                </a:moveTo>
                <a:lnTo>
                  <a:pt x="309455" y="0"/>
                </a:lnTo>
                <a:lnTo>
                  <a:pt x="309455" y="178920"/>
                </a:lnTo>
                <a:lnTo>
                  <a:pt x="0" y="178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10388" y="388218"/>
            <a:ext cx="2473292" cy="740805"/>
          </a:xfrm>
          <a:custGeom>
            <a:avLst/>
            <a:gdLst/>
            <a:ahLst/>
            <a:cxnLst/>
            <a:rect r="r" b="b" t="t" l="l"/>
            <a:pathLst>
              <a:path h="740805" w="2473292">
                <a:moveTo>
                  <a:pt x="0" y="0"/>
                </a:moveTo>
                <a:lnTo>
                  <a:pt x="2473292" y="0"/>
                </a:lnTo>
                <a:lnTo>
                  <a:pt x="2473292" y="740806"/>
                </a:lnTo>
                <a:lnTo>
                  <a:pt x="0" y="7408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95" t="-47047" r="-1195" b="-45243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10016323" y="1770906"/>
            <a:ext cx="0" cy="6917310"/>
          </a:xfrm>
          <a:prstGeom prst="line">
            <a:avLst/>
          </a:prstGeom>
          <a:ln cap="flat" w="19050">
            <a:solidFill>
              <a:srgbClr val="1DB954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0644973" y="2873662"/>
            <a:ext cx="4377778" cy="0"/>
          </a:xfrm>
          <a:prstGeom prst="line">
            <a:avLst/>
          </a:prstGeom>
          <a:ln cap="flat" w="19050">
            <a:solidFill>
              <a:srgbClr val="1DB954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4620702" y="9302447"/>
            <a:ext cx="2138346" cy="640482"/>
          </a:xfrm>
          <a:custGeom>
            <a:avLst/>
            <a:gdLst/>
            <a:ahLst/>
            <a:cxnLst/>
            <a:rect r="r" b="b" t="t" l="l"/>
            <a:pathLst>
              <a:path h="640482" w="2138346">
                <a:moveTo>
                  <a:pt x="0" y="0"/>
                </a:moveTo>
                <a:lnTo>
                  <a:pt x="2138346" y="0"/>
                </a:lnTo>
                <a:lnTo>
                  <a:pt x="2138346" y="640482"/>
                </a:lnTo>
                <a:lnTo>
                  <a:pt x="0" y="6404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</a:blip>
            <a:stretch>
              <a:fillRect l="-1195" t="-47047" r="-1195" b="-45243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107" y="3882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02526" y="552450"/>
            <a:ext cx="11656774" cy="4950166"/>
            <a:chOff x="0" y="0"/>
            <a:chExt cx="15542365" cy="660022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8130" r="0" b="18130"/>
            <a:stretch>
              <a:fillRect/>
            </a:stretch>
          </p:blipFill>
          <p:spPr>
            <a:xfrm flipH="false" flipV="false">
              <a:off x="0" y="0"/>
              <a:ext cx="15542365" cy="6600222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681452" y="1702617"/>
            <a:ext cx="3428300" cy="6881765"/>
            <a:chOff x="0" y="0"/>
            <a:chExt cx="4571067" cy="917568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33466" t="0" r="33466" b="0"/>
            <a:stretch>
              <a:fillRect/>
            </a:stretch>
          </p:blipFill>
          <p:spPr>
            <a:xfrm flipH="false" flipV="false">
              <a:off x="0" y="0"/>
              <a:ext cx="4571067" cy="9175687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7583680" y="462990"/>
            <a:ext cx="309455" cy="178921"/>
          </a:xfrm>
          <a:custGeom>
            <a:avLst/>
            <a:gdLst/>
            <a:ahLst/>
            <a:cxnLst/>
            <a:rect r="r" b="b" t="t" l="l"/>
            <a:pathLst>
              <a:path h="178921" w="309455">
                <a:moveTo>
                  <a:pt x="0" y="0"/>
                </a:moveTo>
                <a:lnTo>
                  <a:pt x="309455" y="0"/>
                </a:lnTo>
                <a:lnTo>
                  <a:pt x="309455" y="178920"/>
                </a:lnTo>
                <a:lnTo>
                  <a:pt x="0" y="1789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43940"/>
            <a:ext cx="155028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Moosic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86645" y="5932527"/>
            <a:ext cx="8674631" cy="435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674"/>
              </a:lnSpc>
            </a:pPr>
            <a:r>
              <a:rPr lang="en-US" sz="13780">
                <a:solidFill>
                  <a:srgbClr val="C6C6C6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23961" y="9599729"/>
            <a:ext cx="9210097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600">
                <a:solidFill>
                  <a:srgbClr val="FFFFFF">
                    <a:alpha val="5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Hetty Nour Ali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107" y="3882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4689" y="1609991"/>
            <a:ext cx="7276853" cy="6694823"/>
            <a:chOff x="0" y="0"/>
            <a:chExt cx="9702471" cy="892643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13859" t="0" r="13859" b="0"/>
            <a:stretch>
              <a:fillRect/>
            </a:stretch>
          </p:blipFill>
          <p:spPr>
            <a:xfrm flipH="false" flipV="false">
              <a:off x="0" y="0"/>
              <a:ext cx="9702471" cy="892643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7583680" y="462990"/>
            <a:ext cx="309455" cy="178921"/>
          </a:xfrm>
          <a:custGeom>
            <a:avLst/>
            <a:gdLst/>
            <a:ahLst/>
            <a:cxnLst/>
            <a:rect r="r" b="b" t="t" l="l"/>
            <a:pathLst>
              <a:path h="178921" w="309455">
                <a:moveTo>
                  <a:pt x="0" y="0"/>
                </a:moveTo>
                <a:lnTo>
                  <a:pt x="309455" y="0"/>
                </a:lnTo>
                <a:lnTo>
                  <a:pt x="309455" y="178920"/>
                </a:lnTo>
                <a:lnTo>
                  <a:pt x="0" y="178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43940"/>
            <a:ext cx="155028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Moosic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38169" y="9603638"/>
            <a:ext cx="155028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25025" y="1467116"/>
            <a:ext cx="6168889" cy="185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C6C6C6"/>
                </a:solidFill>
                <a:latin typeface="Poppins"/>
                <a:ea typeface="Poppins"/>
                <a:cs typeface="Poppins"/>
                <a:sym typeface="Poppins"/>
              </a:rPr>
              <a:t>HOW WE CREATED THE PROTOTYPE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01936" y="3274089"/>
            <a:ext cx="6910655" cy="5315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</a:p>
          <a:p>
            <a:pPr algn="l" marL="453387" indent="-226693" lvl="1">
              <a:lnSpc>
                <a:spcPts val="3863"/>
              </a:lnSpc>
              <a:buFont typeface="Arial"/>
              <a:buChar char="•"/>
            </a:pPr>
            <a:r>
              <a:rPr lang="en-US" b="true" sz="2099" spc="16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</a:t>
            </a:r>
            <a:r>
              <a:rPr lang="en-US" b="true" sz="2099" spc="16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repared</a:t>
            </a:r>
            <a:r>
              <a:rPr lang="en-US" sz="2099" spc="1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Moosic’s dataset</a:t>
            </a:r>
          </a:p>
          <a:p>
            <a:pPr algn="l" marL="453387" indent="-226693" lvl="1">
              <a:lnSpc>
                <a:spcPts val="3863"/>
              </a:lnSpc>
              <a:buFont typeface="Arial"/>
              <a:buChar char="•"/>
            </a:pPr>
            <a:r>
              <a:rPr lang="en-US" b="true" sz="2099" spc="16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Scaled </a:t>
            </a:r>
            <a:r>
              <a:rPr lang="en-US" sz="2099" spc="1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features with: MinMaxSclaer &amp; PowerTransformer, StandardSclaer.</a:t>
            </a:r>
          </a:p>
          <a:p>
            <a:pPr algn="l" marL="453387" indent="-226693" lvl="1">
              <a:lnSpc>
                <a:spcPts val="3863"/>
              </a:lnSpc>
              <a:buFont typeface="Arial"/>
              <a:buChar char="•"/>
            </a:pPr>
            <a:r>
              <a:rPr lang="en-US" b="true" sz="2099" spc="16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Evaluated</a:t>
            </a:r>
            <a:r>
              <a:rPr lang="en-US" sz="2099" spc="1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clustering</a:t>
            </a:r>
            <a:r>
              <a:rPr lang="en-US" sz="2099" spc="1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quality using Elbow Method, silhouette score, PCA,  and K-distance.</a:t>
            </a:r>
          </a:p>
          <a:p>
            <a:pPr algn="l" marL="453387" indent="-226693" lvl="1">
              <a:lnSpc>
                <a:spcPts val="3863"/>
              </a:lnSpc>
              <a:buFont typeface="Arial"/>
              <a:buChar char="•"/>
            </a:pPr>
            <a:r>
              <a:rPr lang="en-US" b="true" sz="2099" spc="16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</a:t>
            </a:r>
            <a:r>
              <a:rPr lang="en-US" b="true" sz="2099" spc="16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lustering</a:t>
            </a:r>
            <a:r>
              <a:rPr lang="en-US" sz="2099" spc="1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algorithms: K-Means, DBSCAN, HDBSCAN,  Agglomerative.</a:t>
            </a:r>
          </a:p>
          <a:p>
            <a:pPr algn="l" marL="453387" indent="-226693" lvl="1">
              <a:lnSpc>
                <a:spcPts val="3863"/>
              </a:lnSpc>
              <a:buFont typeface="Arial"/>
              <a:buChar char="•"/>
            </a:pPr>
            <a:r>
              <a:rPr lang="en-US" sz="2099" spc="1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Generated playlists based on final clusters.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620702" y="9302447"/>
            <a:ext cx="2138346" cy="640482"/>
          </a:xfrm>
          <a:custGeom>
            <a:avLst/>
            <a:gdLst/>
            <a:ahLst/>
            <a:cxnLst/>
            <a:rect r="r" b="b" t="t" l="l"/>
            <a:pathLst>
              <a:path h="640482" w="2138346">
                <a:moveTo>
                  <a:pt x="0" y="0"/>
                </a:moveTo>
                <a:lnTo>
                  <a:pt x="2138346" y="0"/>
                </a:lnTo>
                <a:lnTo>
                  <a:pt x="2138346" y="640482"/>
                </a:lnTo>
                <a:lnTo>
                  <a:pt x="0" y="6404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</a:blip>
            <a:stretch>
              <a:fillRect l="-1195" t="-47047" r="-1195" b="-45243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9144000" y="1609991"/>
            <a:ext cx="0" cy="6694823"/>
          </a:xfrm>
          <a:prstGeom prst="line">
            <a:avLst/>
          </a:prstGeom>
          <a:ln cap="flat" w="19050">
            <a:solidFill>
              <a:srgbClr val="1DB954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9725025" y="3512214"/>
            <a:ext cx="5547707" cy="0"/>
          </a:xfrm>
          <a:prstGeom prst="line">
            <a:avLst/>
          </a:prstGeom>
          <a:ln cap="flat" w="19050">
            <a:solidFill>
              <a:srgbClr val="1DB954">
                <a:alpha val="40784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107" y="3882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74985" y="1405376"/>
            <a:ext cx="4660414" cy="7701690"/>
            <a:chOff x="0" y="0"/>
            <a:chExt cx="6213885" cy="1026892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alphaModFix amt="76000"/>
            </a:blip>
            <a:srcRect l="32741" t="0" r="27017" b="0"/>
            <a:stretch>
              <a:fillRect/>
            </a:stretch>
          </p:blipFill>
          <p:spPr>
            <a:xfrm flipH="false" flipV="false">
              <a:off x="0" y="0"/>
              <a:ext cx="6213885" cy="1026892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7583680" y="462990"/>
            <a:ext cx="309455" cy="178921"/>
          </a:xfrm>
          <a:custGeom>
            <a:avLst/>
            <a:gdLst/>
            <a:ahLst/>
            <a:cxnLst/>
            <a:rect r="r" b="b" t="t" l="l"/>
            <a:pathLst>
              <a:path h="178921" w="309455">
                <a:moveTo>
                  <a:pt x="0" y="0"/>
                </a:moveTo>
                <a:lnTo>
                  <a:pt x="309455" y="0"/>
                </a:lnTo>
                <a:lnTo>
                  <a:pt x="309455" y="178920"/>
                </a:lnTo>
                <a:lnTo>
                  <a:pt x="0" y="178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43940"/>
            <a:ext cx="155028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Moosic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38169" y="9603638"/>
            <a:ext cx="155028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88393" y="1450144"/>
            <a:ext cx="7533030" cy="162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1"/>
              </a:lnSpc>
            </a:pPr>
            <a:r>
              <a:rPr lang="en-US" sz="5199">
                <a:solidFill>
                  <a:srgbClr val="C6C6C6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5199">
                <a:solidFill>
                  <a:srgbClr val="C6C6C6"/>
                </a:solidFill>
                <a:latin typeface="Poppins"/>
                <a:ea typeface="Poppins"/>
                <a:cs typeface="Poppins"/>
                <a:sym typeface="Poppins"/>
              </a:rPr>
              <a:t>AUDIO FEATURES WE USED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03843" y="3692259"/>
            <a:ext cx="8840961" cy="385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7" indent="-226693" lvl="1">
              <a:lnSpc>
                <a:spcPts val="3863"/>
              </a:lnSpc>
              <a:buFont typeface="Arial"/>
              <a:buChar char="•"/>
            </a:pPr>
            <a:r>
              <a:rPr lang="en-US" b="true" sz="2099" spc="16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Strong features</a:t>
            </a:r>
            <a:r>
              <a:rPr lang="en-US" sz="2099" spc="1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Danceability, Energy, Tempo, Acousticness, Key, Valence.</a:t>
            </a:r>
          </a:p>
          <a:p>
            <a:pPr algn="l" marL="453387" indent="-226693" lvl="1">
              <a:lnSpc>
                <a:spcPts val="3863"/>
              </a:lnSpc>
              <a:buFont typeface="Arial"/>
              <a:buChar char="•"/>
            </a:pPr>
            <a:r>
              <a:rPr lang="en-US" sz="2099" spc="1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These describe rhythm, emotion, and musical mood helping to create natural playlists.</a:t>
            </a:r>
          </a:p>
          <a:p>
            <a:pPr algn="l" marL="453387" indent="-226693" lvl="1">
              <a:lnSpc>
                <a:spcPts val="3863"/>
              </a:lnSpc>
              <a:buFont typeface="Arial"/>
              <a:buChar char="•"/>
            </a:pPr>
            <a:r>
              <a:rPr lang="en-US" b="true" sz="2099" spc="16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Confusing features</a:t>
            </a:r>
            <a:r>
              <a:rPr lang="en-US" sz="2099" spc="1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Time Signature, Mode, Loudness, Liveness, Duration, Speechiness.</a:t>
            </a:r>
          </a:p>
          <a:p>
            <a:pPr algn="l" marL="453387" indent="-226693" lvl="1">
              <a:lnSpc>
                <a:spcPts val="3863"/>
              </a:lnSpc>
              <a:buFont typeface="Arial"/>
              <a:buChar char="•"/>
            </a:pP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focused 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“Strong 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s”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hat gav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 sound similarity</a:t>
            </a: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0960029" y="1405376"/>
            <a:ext cx="0" cy="7910074"/>
          </a:xfrm>
          <a:prstGeom prst="line">
            <a:avLst/>
          </a:prstGeom>
          <a:ln cap="flat" w="19050">
            <a:solidFill>
              <a:srgbClr val="1DB954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2288393" y="3319965"/>
            <a:ext cx="6855607" cy="0"/>
          </a:xfrm>
          <a:prstGeom prst="line">
            <a:avLst/>
          </a:prstGeom>
          <a:ln cap="flat" w="19050">
            <a:solidFill>
              <a:srgbClr val="1DB954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20702" y="9302447"/>
            <a:ext cx="2138346" cy="640482"/>
          </a:xfrm>
          <a:custGeom>
            <a:avLst/>
            <a:gdLst/>
            <a:ahLst/>
            <a:cxnLst/>
            <a:rect r="r" b="b" t="t" l="l"/>
            <a:pathLst>
              <a:path h="640482" w="2138346">
                <a:moveTo>
                  <a:pt x="0" y="0"/>
                </a:moveTo>
                <a:lnTo>
                  <a:pt x="2138346" y="0"/>
                </a:lnTo>
                <a:lnTo>
                  <a:pt x="2138346" y="640482"/>
                </a:lnTo>
                <a:lnTo>
                  <a:pt x="0" y="6404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</a:blip>
            <a:stretch>
              <a:fillRect l="-1195" t="-47047" r="-1195" b="-45243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107" y="3882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83680" y="462990"/>
            <a:ext cx="309455" cy="178921"/>
          </a:xfrm>
          <a:custGeom>
            <a:avLst/>
            <a:gdLst/>
            <a:ahLst/>
            <a:cxnLst/>
            <a:rect r="r" b="b" t="t" l="l"/>
            <a:pathLst>
              <a:path h="178921" w="309455">
                <a:moveTo>
                  <a:pt x="0" y="0"/>
                </a:moveTo>
                <a:lnTo>
                  <a:pt x="309455" y="0"/>
                </a:lnTo>
                <a:lnTo>
                  <a:pt x="309455" y="178920"/>
                </a:lnTo>
                <a:lnTo>
                  <a:pt x="0" y="178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138169" y="9603638"/>
            <a:ext cx="155028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04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620702" y="9302447"/>
            <a:ext cx="2138346" cy="640482"/>
          </a:xfrm>
          <a:custGeom>
            <a:avLst/>
            <a:gdLst/>
            <a:ahLst/>
            <a:cxnLst/>
            <a:rect r="r" b="b" t="t" l="l"/>
            <a:pathLst>
              <a:path h="640482" w="2138346">
                <a:moveTo>
                  <a:pt x="0" y="0"/>
                </a:moveTo>
                <a:lnTo>
                  <a:pt x="2138346" y="0"/>
                </a:lnTo>
                <a:lnTo>
                  <a:pt x="2138346" y="640482"/>
                </a:lnTo>
                <a:lnTo>
                  <a:pt x="0" y="6404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-1195" t="-47047" r="-1195" b="-4524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63447" y="2137996"/>
            <a:ext cx="6816343" cy="6972745"/>
            <a:chOff x="0" y="0"/>
            <a:chExt cx="9088457" cy="929699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7"/>
            <a:srcRect l="18651" t="0" r="16095" b="0"/>
            <a:stretch>
              <a:fillRect/>
            </a:stretch>
          </p:blipFill>
          <p:spPr>
            <a:xfrm flipH="false" flipV="false">
              <a:off x="0" y="0"/>
              <a:ext cx="9088457" cy="9296993"/>
            </a:xfrm>
            <a:prstGeom prst="rect">
              <a:avLst/>
            </a:prstGeom>
          </p:spPr>
        </p:pic>
      </p:grpSp>
      <p:sp>
        <p:nvSpPr>
          <p:cNvPr name="AutoShape 8" id="8"/>
          <p:cNvSpPr/>
          <p:nvPr/>
        </p:nvSpPr>
        <p:spPr>
          <a:xfrm>
            <a:off x="7966303" y="1182450"/>
            <a:ext cx="0" cy="7928290"/>
          </a:xfrm>
          <a:prstGeom prst="line">
            <a:avLst/>
          </a:prstGeom>
          <a:ln cap="flat" w="19050">
            <a:solidFill>
              <a:srgbClr val="1DB954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8631676" y="1134825"/>
            <a:ext cx="7828149" cy="241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1"/>
              </a:lnSpc>
            </a:pPr>
            <a:r>
              <a:rPr lang="en-US" sz="5199">
                <a:solidFill>
                  <a:srgbClr val="C6C6C6"/>
                </a:solidFill>
                <a:latin typeface="Poppins"/>
                <a:ea typeface="Poppins"/>
                <a:cs typeface="Poppins"/>
                <a:sym typeface="Poppins"/>
              </a:rPr>
              <a:t>FEATURE </a:t>
            </a:r>
            <a:r>
              <a:rPr lang="en-US" sz="5199">
                <a:solidFill>
                  <a:srgbClr val="C6C6C6"/>
                </a:solidFill>
                <a:latin typeface="Poppins"/>
                <a:ea typeface="Poppins"/>
                <a:cs typeface="Poppins"/>
                <a:sym typeface="Poppins"/>
              </a:rPr>
              <a:t>ANALYSIS &amp; OUTLIER DETECTION</a:t>
            </a:r>
          </a:p>
          <a:p>
            <a:pPr algn="l">
              <a:lnSpc>
                <a:spcPts val="6291"/>
              </a:lnSpc>
            </a:pPr>
          </a:p>
        </p:txBody>
      </p:sp>
      <p:sp>
        <p:nvSpPr>
          <p:cNvPr name="AutoShape 10" id="10"/>
          <p:cNvSpPr/>
          <p:nvPr/>
        </p:nvSpPr>
        <p:spPr>
          <a:xfrm>
            <a:off x="8631676" y="2883951"/>
            <a:ext cx="6630405" cy="0"/>
          </a:xfrm>
          <a:prstGeom prst="line">
            <a:avLst/>
          </a:prstGeom>
          <a:ln cap="flat" w="19050">
            <a:solidFill>
              <a:srgbClr val="1DB954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275527" y="3167521"/>
            <a:ext cx="8540447" cy="5860882"/>
          </a:xfrm>
          <a:custGeom>
            <a:avLst/>
            <a:gdLst/>
            <a:ahLst/>
            <a:cxnLst/>
            <a:rect r="r" b="b" t="t" l="l"/>
            <a:pathLst>
              <a:path h="5860882" w="8540447">
                <a:moveTo>
                  <a:pt x="0" y="0"/>
                </a:moveTo>
                <a:lnTo>
                  <a:pt x="8540447" y="0"/>
                </a:lnTo>
                <a:lnTo>
                  <a:pt x="8540447" y="5860882"/>
                </a:lnTo>
                <a:lnTo>
                  <a:pt x="0" y="58608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43940"/>
            <a:ext cx="155028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Moosic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107" y="3882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83680" y="462990"/>
            <a:ext cx="309455" cy="178921"/>
          </a:xfrm>
          <a:custGeom>
            <a:avLst/>
            <a:gdLst/>
            <a:ahLst/>
            <a:cxnLst/>
            <a:rect r="r" b="b" t="t" l="l"/>
            <a:pathLst>
              <a:path h="178921" w="309455">
                <a:moveTo>
                  <a:pt x="0" y="0"/>
                </a:moveTo>
                <a:lnTo>
                  <a:pt x="309455" y="0"/>
                </a:lnTo>
                <a:lnTo>
                  <a:pt x="309455" y="178920"/>
                </a:lnTo>
                <a:lnTo>
                  <a:pt x="0" y="178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372860"/>
            <a:ext cx="8454013" cy="4068494"/>
          </a:xfrm>
          <a:custGeom>
            <a:avLst/>
            <a:gdLst/>
            <a:ahLst/>
            <a:cxnLst/>
            <a:rect r="r" b="b" t="t" l="l"/>
            <a:pathLst>
              <a:path h="4068494" w="8454013">
                <a:moveTo>
                  <a:pt x="0" y="0"/>
                </a:moveTo>
                <a:lnTo>
                  <a:pt x="8454013" y="0"/>
                </a:lnTo>
                <a:lnTo>
                  <a:pt x="8454013" y="4068494"/>
                </a:lnTo>
                <a:lnTo>
                  <a:pt x="0" y="40684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7742" y="950060"/>
            <a:ext cx="8454013" cy="4114800"/>
          </a:xfrm>
          <a:custGeom>
            <a:avLst/>
            <a:gdLst/>
            <a:ahLst/>
            <a:cxnLst/>
            <a:rect r="r" b="b" t="t" l="l"/>
            <a:pathLst>
              <a:path h="4114800" w="8454013">
                <a:moveTo>
                  <a:pt x="0" y="0"/>
                </a:moveTo>
                <a:lnTo>
                  <a:pt x="8454013" y="0"/>
                </a:lnTo>
                <a:lnTo>
                  <a:pt x="84540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69" t="0" r="-56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38169" y="9603638"/>
            <a:ext cx="155028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05</a:t>
            </a:r>
          </a:p>
        </p:txBody>
      </p:sp>
      <p:sp>
        <p:nvSpPr>
          <p:cNvPr name="AutoShape 7" id="7"/>
          <p:cNvSpPr/>
          <p:nvPr/>
        </p:nvSpPr>
        <p:spPr>
          <a:xfrm>
            <a:off x="9978653" y="950060"/>
            <a:ext cx="0" cy="8491294"/>
          </a:xfrm>
          <a:prstGeom prst="line">
            <a:avLst/>
          </a:prstGeom>
          <a:ln cap="flat" w="19050">
            <a:solidFill>
              <a:srgbClr val="1DB954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284671" y="3163344"/>
            <a:ext cx="6974629" cy="0"/>
          </a:xfrm>
          <a:prstGeom prst="line">
            <a:avLst/>
          </a:prstGeom>
          <a:ln cap="flat" w="19050">
            <a:solidFill>
              <a:srgbClr val="1DB954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620702" y="9302447"/>
            <a:ext cx="2138346" cy="640482"/>
          </a:xfrm>
          <a:custGeom>
            <a:avLst/>
            <a:gdLst/>
            <a:ahLst/>
            <a:cxnLst/>
            <a:rect r="r" b="b" t="t" l="l"/>
            <a:pathLst>
              <a:path h="640482" w="2138346">
                <a:moveTo>
                  <a:pt x="0" y="0"/>
                </a:moveTo>
                <a:lnTo>
                  <a:pt x="2138346" y="0"/>
                </a:lnTo>
                <a:lnTo>
                  <a:pt x="2138346" y="640482"/>
                </a:lnTo>
                <a:lnTo>
                  <a:pt x="0" y="6404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</a:blip>
            <a:stretch>
              <a:fillRect l="-1195" t="-47047" r="-1195" b="-45243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0909384" y="3713533"/>
          <a:ext cx="5725203" cy="5048250"/>
        </p:xfrm>
        <a:graphic>
          <a:graphicData uri="http://schemas.openxmlformats.org/drawingml/2006/table">
            <a:tbl>
              <a:tblPr/>
              <a:tblGrid>
                <a:gridCol w="3141500"/>
                <a:gridCol w="2583703"/>
              </a:tblGrid>
              <a:tr h="10096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K-Means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0096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DBSCAN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0096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Gaussian mixture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0096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HDBSCAN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48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0096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Agglomerative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48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1028700" y="443940"/>
            <a:ext cx="155028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Moosic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4671" y="1190914"/>
            <a:ext cx="6974629" cy="162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1"/>
              </a:lnSpc>
            </a:pPr>
            <a:r>
              <a:rPr lang="en-US" sz="5199">
                <a:solidFill>
                  <a:srgbClr val="C6C6C6"/>
                </a:solidFill>
                <a:latin typeface="Poppins"/>
                <a:ea typeface="Poppins"/>
                <a:cs typeface="Poppins"/>
                <a:sym typeface="Poppins"/>
              </a:rPr>
              <a:t>THE NUMBER OF PLAYLISTS (CLUSTERS)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107" y="3882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650355" y="8578878"/>
            <a:ext cx="0" cy="73657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601936" y="3236897"/>
            <a:ext cx="3030784" cy="5342539"/>
            <a:chOff x="0" y="0"/>
            <a:chExt cx="4041045" cy="712338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3448" t="0" r="3448" b="0"/>
            <a:stretch>
              <a:fillRect/>
            </a:stretch>
          </p:blipFill>
          <p:spPr>
            <a:xfrm flipH="false" flipV="false">
              <a:off x="0" y="0"/>
              <a:ext cx="4041045" cy="7123385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7585345" y="3236897"/>
            <a:ext cx="3117310" cy="5341980"/>
            <a:chOff x="0" y="0"/>
            <a:chExt cx="4156413" cy="712264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284" t="0" r="284" b="0"/>
            <a:stretch>
              <a:fillRect/>
            </a:stretch>
          </p:blipFill>
          <p:spPr>
            <a:xfrm flipH="false" flipV="false">
              <a:off x="0" y="0"/>
              <a:ext cx="4156413" cy="7122641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2655280" y="3251335"/>
            <a:ext cx="3472917" cy="5313663"/>
            <a:chOff x="0" y="0"/>
            <a:chExt cx="4630556" cy="7084885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rcRect l="793" t="0" r="793" b="0"/>
            <a:stretch>
              <a:fillRect/>
            </a:stretch>
          </p:blipFill>
          <p:spPr>
            <a:xfrm flipH="false" flipV="false">
              <a:off x="0" y="0"/>
              <a:ext cx="4630556" cy="7084885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17583680" y="462990"/>
            <a:ext cx="309455" cy="178921"/>
          </a:xfrm>
          <a:custGeom>
            <a:avLst/>
            <a:gdLst/>
            <a:ahLst/>
            <a:cxnLst/>
            <a:rect r="r" b="b" t="t" l="l"/>
            <a:pathLst>
              <a:path h="178921" w="309455">
                <a:moveTo>
                  <a:pt x="0" y="0"/>
                </a:moveTo>
                <a:lnTo>
                  <a:pt x="309455" y="0"/>
                </a:lnTo>
                <a:lnTo>
                  <a:pt x="309455" y="178920"/>
                </a:lnTo>
                <a:lnTo>
                  <a:pt x="0" y="1789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443940"/>
            <a:ext cx="155028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Moosic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38169" y="9603638"/>
            <a:ext cx="155028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91734" y="1499868"/>
            <a:ext cx="13598141" cy="831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1"/>
              </a:lnSpc>
            </a:pPr>
            <a:r>
              <a:rPr lang="en-US" sz="5199">
                <a:solidFill>
                  <a:srgbClr val="C6C6C6"/>
                </a:solidFill>
                <a:latin typeface="Poppins"/>
                <a:ea typeface="Poppins"/>
                <a:cs typeface="Poppins"/>
                <a:sym typeface="Poppins"/>
              </a:rPr>
              <a:t>CLUSTERING MODELS WE USED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4620702" y="9302447"/>
            <a:ext cx="2138346" cy="640482"/>
          </a:xfrm>
          <a:custGeom>
            <a:avLst/>
            <a:gdLst/>
            <a:ahLst/>
            <a:cxnLst/>
            <a:rect r="r" b="b" t="t" l="l"/>
            <a:pathLst>
              <a:path h="640482" w="2138346">
                <a:moveTo>
                  <a:pt x="0" y="0"/>
                </a:moveTo>
                <a:lnTo>
                  <a:pt x="2138346" y="0"/>
                </a:lnTo>
                <a:lnTo>
                  <a:pt x="2138346" y="640482"/>
                </a:lnTo>
                <a:lnTo>
                  <a:pt x="0" y="6404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</a:blip>
            <a:stretch>
              <a:fillRect l="-1195" t="-47047" r="-1195" b="-45243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4117328" y="2589274"/>
            <a:ext cx="9586447" cy="0"/>
          </a:xfrm>
          <a:prstGeom prst="line">
            <a:avLst/>
          </a:prstGeom>
          <a:ln cap="flat" w="19050">
            <a:solidFill>
              <a:srgbClr val="1DB954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107" y="3882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20702" y="9302447"/>
            <a:ext cx="2138346" cy="640482"/>
          </a:xfrm>
          <a:custGeom>
            <a:avLst/>
            <a:gdLst/>
            <a:ahLst/>
            <a:cxnLst/>
            <a:rect r="r" b="b" t="t" l="l"/>
            <a:pathLst>
              <a:path h="640482" w="2138346">
                <a:moveTo>
                  <a:pt x="0" y="0"/>
                </a:moveTo>
                <a:lnTo>
                  <a:pt x="2138346" y="0"/>
                </a:lnTo>
                <a:lnTo>
                  <a:pt x="2138346" y="640482"/>
                </a:lnTo>
                <a:lnTo>
                  <a:pt x="0" y="640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1195" t="-47047" r="-1195" b="-4524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5338" y="1395659"/>
            <a:ext cx="8152297" cy="7495682"/>
            <a:chOff x="0" y="0"/>
            <a:chExt cx="10869729" cy="999424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/>
            <a:srcRect l="421" t="0" r="421" b="0"/>
            <a:stretch>
              <a:fillRect/>
            </a:stretch>
          </p:blipFill>
          <p:spPr>
            <a:xfrm flipH="false" flipV="false">
              <a:off x="0" y="0"/>
              <a:ext cx="10869729" cy="999424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8821725" y="1365897"/>
            <a:ext cx="9045088" cy="7555206"/>
            <a:chOff x="0" y="0"/>
            <a:chExt cx="12060118" cy="10073608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0" t="22" r="0" b="22"/>
            <a:stretch>
              <a:fillRect/>
            </a:stretch>
          </p:blipFill>
          <p:spPr>
            <a:xfrm flipH="false" flipV="false">
              <a:off x="0" y="0"/>
              <a:ext cx="12060118" cy="10073608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028700" y="443940"/>
            <a:ext cx="155028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Moosic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38169" y="9603638"/>
            <a:ext cx="155028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07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107" y="3882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83680" y="462990"/>
            <a:ext cx="309455" cy="178921"/>
          </a:xfrm>
          <a:custGeom>
            <a:avLst/>
            <a:gdLst/>
            <a:ahLst/>
            <a:cxnLst/>
            <a:rect r="r" b="b" t="t" l="l"/>
            <a:pathLst>
              <a:path h="178921" w="309455">
                <a:moveTo>
                  <a:pt x="0" y="0"/>
                </a:moveTo>
                <a:lnTo>
                  <a:pt x="309455" y="0"/>
                </a:lnTo>
                <a:lnTo>
                  <a:pt x="309455" y="178920"/>
                </a:lnTo>
                <a:lnTo>
                  <a:pt x="0" y="178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138169" y="9603638"/>
            <a:ext cx="155028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08</a:t>
            </a:r>
          </a:p>
        </p:txBody>
      </p:sp>
      <p:sp>
        <p:nvSpPr>
          <p:cNvPr name="AutoShape 5" id="5"/>
          <p:cNvSpPr/>
          <p:nvPr/>
        </p:nvSpPr>
        <p:spPr>
          <a:xfrm>
            <a:off x="2809190" y="1819200"/>
            <a:ext cx="12669619" cy="0"/>
          </a:xfrm>
          <a:prstGeom prst="line">
            <a:avLst/>
          </a:prstGeom>
          <a:ln cap="flat" w="19050">
            <a:solidFill>
              <a:srgbClr val="1DB954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607479" y="2025681"/>
            <a:ext cx="13073041" cy="7276767"/>
          </a:xfrm>
          <a:custGeom>
            <a:avLst/>
            <a:gdLst/>
            <a:ahLst/>
            <a:cxnLst/>
            <a:rect r="r" b="b" t="t" l="l"/>
            <a:pathLst>
              <a:path h="7276767" w="13073041">
                <a:moveTo>
                  <a:pt x="0" y="0"/>
                </a:moveTo>
                <a:lnTo>
                  <a:pt x="13073042" y="0"/>
                </a:lnTo>
                <a:lnTo>
                  <a:pt x="13073042" y="7276766"/>
                </a:lnTo>
                <a:lnTo>
                  <a:pt x="0" y="7276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9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20702" y="9302447"/>
            <a:ext cx="2138346" cy="640482"/>
          </a:xfrm>
          <a:custGeom>
            <a:avLst/>
            <a:gdLst/>
            <a:ahLst/>
            <a:cxnLst/>
            <a:rect r="r" b="b" t="t" l="l"/>
            <a:pathLst>
              <a:path h="640482" w="2138346">
                <a:moveTo>
                  <a:pt x="0" y="0"/>
                </a:moveTo>
                <a:lnTo>
                  <a:pt x="2138346" y="0"/>
                </a:lnTo>
                <a:lnTo>
                  <a:pt x="2138346" y="640482"/>
                </a:lnTo>
                <a:lnTo>
                  <a:pt x="0" y="6404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</a:blip>
            <a:stretch>
              <a:fillRect l="-1195" t="-47047" r="-1195" b="-4524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43940"/>
            <a:ext cx="155028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Moosic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09190" y="781124"/>
            <a:ext cx="12669619" cy="831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1"/>
              </a:lnSpc>
              <a:spcBef>
                <a:spcPct val="0"/>
              </a:spcBef>
            </a:pPr>
            <a:r>
              <a:rPr lang="en-US" sz="5199" strike="noStrike" u="none">
                <a:solidFill>
                  <a:srgbClr val="C6C6C6"/>
                </a:solidFill>
                <a:latin typeface="Poppins"/>
                <a:ea typeface="Poppins"/>
                <a:cs typeface="Poppins"/>
                <a:sym typeface="Poppins"/>
              </a:rPr>
              <a:t>EFFECTIVENESS OF CLUSTERING MODELS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107" y="3882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57652" y="1238151"/>
            <a:ext cx="3428300" cy="3428300"/>
            <a:chOff x="0" y="0"/>
            <a:chExt cx="4571067" cy="457106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16687" t="0" r="16687" b="0"/>
            <a:stretch>
              <a:fillRect/>
            </a:stretch>
          </p:blipFill>
          <p:spPr>
            <a:xfrm flipH="false" flipV="false">
              <a:off x="0" y="0"/>
              <a:ext cx="4571067" cy="4571067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757652" y="5266526"/>
            <a:ext cx="3428300" cy="3428300"/>
            <a:chOff x="0" y="0"/>
            <a:chExt cx="4571067" cy="457106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16624" r="0" b="16624"/>
            <a:stretch>
              <a:fillRect/>
            </a:stretch>
          </p:blipFill>
          <p:spPr>
            <a:xfrm flipH="false" flipV="false">
              <a:off x="0" y="0"/>
              <a:ext cx="4571067" cy="4571067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7583680" y="462990"/>
            <a:ext cx="309455" cy="178921"/>
          </a:xfrm>
          <a:custGeom>
            <a:avLst/>
            <a:gdLst/>
            <a:ahLst/>
            <a:cxnLst/>
            <a:rect r="r" b="b" t="t" l="l"/>
            <a:pathLst>
              <a:path h="178921" w="309455">
                <a:moveTo>
                  <a:pt x="0" y="0"/>
                </a:moveTo>
                <a:lnTo>
                  <a:pt x="309455" y="0"/>
                </a:lnTo>
                <a:lnTo>
                  <a:pt x="309455" y="178920"/>
                </a:lnTo>
                <a:lnTo>
                  <a:pt x="0" y="1789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43940"/>
            <a:ext cx="155028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Moosic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38169" y="9603638"/>
            <a:ext cx="155028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78922" y="2114516"/>
            <a:ext cx="9949356" cy="162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1"/>
              </a:lnSpc>
            </a:pPr>
            <a:r>
              <a:rPr lang="en-US" sz="5199">
                <a:solidFill>
                  <a:srgbClr val="C6C6C6"/>
                </a:solidFill>
                <a:latin typeface="Poppins"/>
                <a:ea typeface="Poppins"/>
                <a:cs typeface="Poppins"/>
                <a:sym typeface="Poppins"/>
              </a:rPr>
              <a:t>OTHER DATA THAT COULD IMPROVE PLAYLIST CREATION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76492" y="4895850"/>
            <a:ext cx="5335016" cy="370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7" indent="-226693" lvl="1">
              <a:lnSpc>
                <a:spcPts val="4976"/>
              </a:lnSpc>
              <a:buFont typeface="Arial"/>
              <a:buChar char="•"/>
            </a:pP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related Data (listening habits, skip rate, time of day, etc.)</a:t>
            </a:r>
          </a:p>
          <a:p>
            <a:pPr algn="l" marL="453387" indent="-226693" lvl="1">
              <a:lnSpc>
                <a:spcPts val="4976"/>
              </a:lnSpc>
              <a:buFont typeface="Arial"/>
              <a:buChar char="•"/>
            </a:pP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Lyrics sentiment &amp; language</a:t>
            </a:r>
          </a:p>
          <a:p>
            <a:pPr algn="l" marL="453387" indent="-226693" lvl="1">
              <a:lnSpc>
                <a:spcPts val="4976"/>
              </a:lnSpc>
              <a:buFont typeface="Arial"/>
              <a:buChar char="•"/>
            </a:pP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Relese year, popularity</a:t>
            </a:r>
          </a:p>
          <a:p>
            <a:pPr algn="l" marL="453387" indent="-226693" lvl="1">
              <a:lnSpc>
                <a:spcPts val="4976"/>
              </a:lnSpc>
              <a:buFont typeface="Arial"/>
              <a:buChar char="•"/>
            </a:pP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 artist’s songs together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77819" y="4895850"/>
            <a:ext cx="5281481" cy="370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7" indent="-226693" lvl="1">
              <a:lnSpc>
                <a:spcPts val="4976"/>
              </a:lnSpc>
              <a:buFont typeface="Arial"/>
              <a:buChar char="•"/>
            </a:pP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Popular songs in social or regional circles</a:t>
            </a:r>
          </a:p>
          <a:p>
            <a:pPr algn="l" marL="453387" indent="-226693" lvl="1">
              <a:lnSpc>
                <a:spcPts val="4976"/>
              </a:lnSpc>
              <a:buFont typeface="Arial"/>
              <a:buChar char="•"/>
            </a:pP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People listened to this song also listened to another song</a:t>
            </a:r>
          </a:p>
          <a:p>
            <a:pPr algn="l" marL="453387" indent="-226693" lvl="1">
              <a:lnSpc>
                <a:spcPts val="4976"/>
              </a:lnSpc>
              <a:buFont typeface="Arial"/>
              <a:buChar char="•"/>
            </a:pPr>
            <a:r>
              <a:rPr lang="en-US" sz="2099" spc="16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mood or context (workout, study, Party, relax, etc.)</a:t>
            </a:r>
          </a:p>
        </p:txBody>
      </p:sp>
      <p:sp>
        <p:nvSpPr>
          <p:cNvPr name="AutoShape 13" id="13"/>
          <p:cNvSpPr/>
          <p:nvPr/>
        </p:nvSpPr>
        <p:spPr>
          <a:xfrm>
            <a:off x="5831222" y="1238151"/>
            <a:ext cx="0" cy="7456675"/>
          </a:xfrm>
          <a:prstGeom prst="line">
            <a:avLst/>
          </a:prstGeom>
          <a:ln cap="flat" w="19050">
            <a:solidFill>
              <a:srgbClr val="1DB954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6478922" y="4159709"/>
            <a:ext cx="9263019" cy="0"/>
          </a:xfrm>
          <a:prstGeom prst="line">
            <a:avLst/>
          </a:prstGeom>
          <a:ln cap="flat" w="19050">
            <a:solidFill>
              <a:srgbClr val="1DB954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4620702" y="9302447"/>
            <a:ext cx="2138346" cy="640482"/>
          </a:xfrm>
          <a:custGeom>
            <a:avLst/>
            <a:gdLst/>
            <a:ahLst/>
            <a:cxnLst/>
            <a:rect r="r" b="b" t="t" l="l"/>
            <a:pathLst>
              <a:path h="640482" w="2138346">
                <a:moveTo>
                  <a:pt x="0" y="0"/>
                </a:moveTo>
                <a:lnTo>
                  <a:pt x="2138346" y="0"/>
                </a:lnTo>
                <a:lnTo>
                  <a:pt x="2138346" y="640482"/>
                </a:lnTo>
                <a:lnTo>
                  <a:pt x="0" y="6404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</a:blip>
            <a:stretch>
              <a:fillRect l="-1195" t="-47047" r="-1195" b="-45243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DAG320iydh8</dc:identifier>
  <dcterms:modified xsi:type="dcterms:W3CDTF">2011-08-01T06:04:30Z</dcterms:modified>
  <cp:revision>1</cp:revision>
  <dc:title>Moosic</dc:title>
</cp:coreProperties>
</file>